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3" r:id="rId3"/>
    <p:sldId id="264" r:id="rId4"/>
    <p:sldId id="274" r:id="rId5"/>
    <p:sldId id="275" r:id="rId6"/>
    <p:sldId id="276" r:id="rId7"/>
    <p:sldId id="277" r:id="rId8"/>
    <p:sldId id="278" r:id="rId9"/>
    <p:sldId id="280" r:id="rId10"/>
    <p:sldId id="281" r:id="rId11"/>
    <p:sldId id="295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21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1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57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99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89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6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4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4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4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35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0B8CE-7542-4804-9863-D26721D9876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0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/>
              <a:t>PSIKOLOGI SOSIAL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/>
              <a:t>Dr. Nurhidaya, M.SI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72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08C86-AE63-49F0-A7A6-4FD7FFEAF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</a:t>
            </a:r>
            <a:r>
              <a:rPr lang="en-US" dirty="0"/>
              <a:t>..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528A8-B909-4729-BE92-F4EF3C4D3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keragaman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 </a:t>
            </a:r>
            <a:r>
              <a:rPr lang="en-US" dirty="0" err="1"/>
              <a:t>Perpektif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dan </a:t>
            </a:r>
            <a:r>
              <a:rPr lang="en-US" dirty="0" err="1"/>
              <a:t>pemikiran</a:t>
            </a:r>
            <a:r>
              <a:rPr lang="en-US" dirty="0"/>
              <a:t> social, dan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digeneralisasikan</a:t>
            </a:r>
            <a:r>
              <a:rPr lang="en-US" dirty="0"/>
              <a:t> pada </a:t>
            </a:r>
            <a:r>
              <a:rPr lang="en-US" dirty="0" err="1"/>
              <a:t>budaya-budaya</a:t>
            </a:r>
            <a:r>
              <a:rPr lang="en-US" dirty="0"/>
              <a:t> lain.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pesikologi</a:t>
            </a:r>
            <a:r>
              <a:rPr lang="en-US" dirty="0"/>
              <a:t> social </a:t>
            </a:r>
            <a:r>
              <a:rPr lang="en-US" dirty="0" err="1"/>
              <a:t>moden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 dan genetic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dan </a:t>
            </a:r>
            <a:r>
              <a:rPr lang="en-US" dirty="0" err="1"/>
              <a:t>pemikiran</a:t>
            </a:r>
            <a:r>
              <a:rPr lang="en-US" dirty="0"/>
              <a:t> social.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11754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A347-6105-47CF-8EDD-BE16520A6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Ruang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EE5E3-B369-4289-9859-A83DE768F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Neuroscience</a:t>
            </a:r>
          </a:p>
          <a:p>
            <a:r>
              <a:rPr lang="en-US" dirty="0" err="1"/>
              <a:t>Budaya</a:t>
            </a:r>
            <a:endParaRPr lang="en-US" dirty="0"/>
          </a:p>
          <a:p>
            <a:r>
              <a:rPr lang="en-US" dirty="0" err="1"/>
              <a:t>Linguistik</a:t>
            </a:r>
            <a:endParaRPr lang="en-US" dirty="0"/>
          </a:p>
          <a:p>
            <a:r>
              <a:rPr lang="en-US" dirty="0" err="1"/>
              <a:t>Sosiologi</a:t>
            </a:r>
            <a:endParaRPr lang="en-US" dirty="0"/>
          </a:p>
          <a:p>
            <a:r>
              <a:rPr lang="en-US" dirty="0" err="1"/>
              <a:t>Antropologi</a:t>
            </a:r>
            <a:endParaRPr lang="en-US" dirty="0"/>
          </a:p>
          <a:p>
            <a:r>
              <a:rPr lang="en-US" dirty="0" err="1"/>
              <a:t>Psikologi</a:t>
            </a:r>
            <a:endParaRPr lang="en-US" dirty="0"/>
          </a:p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Kognitif</a:t>
            </a:r>
            <a:endParaRPr lang="en-ID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1D9B16A-9F2C-4570-8C19-E36E80EC1FBF}"/>
              </a:ext>
            </a:extLst>
          </p:cNvPr>
          <p:cNvSpPr/>
          <p:nvPr/>
        </p:nvSpPr>
        <p:spPr>
          <a:xfrm rot="10800000" flipV="1">
            <a:off x="3998010" y="3052732"/>
            <a:ext cx="1491610" cy="13241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F54C39A-045E-453A-B049-DA6EF52DC68D}"/>
              </a:ext>
            </a:extLst>
          </p:cNvPr>
          <p:cNvCxnSpPr>
            <a:cxnSpLocks/>
          </p:cNvCxnSpPr>
          <p:nvPr/>
        </p:nvCxnSpPr>
        <p:spPr>
          <a:xfrm>
            <a:off x="3491880" y="2348880"/>
            <a:ext cx="648072" cy="70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B33056F-BEAA-45E5-A092-E7D2B8F61A82}"/>
              </a:ext>
            </a:extLst>
          </p:cNvPr>
          <p:cNvCxnSpPr>
            <a:cxnSpLocks/>
          </p:cNvCxnSpPr>
          <p:nvPr/>
        </p:nvCxnSpPr>
        <p:spPr>
          <a:xfrm flipV="1">
            <a:off x="3094800" y="4141236"/>
            <a:ext cx="903209" cy="1012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3653535-F11B-4F6D-99FD-0F896EACDE28}"/>
              </a:ext>
            </a:extLst>
          </p:cNvPr>
          <p:cNvCxnSpPr>
            <a:cxnSpLocks/>
          </p:cNvCxnSpPr>
          <p:nvPr/>
        </p:nvCxnSpPr>
        <p:spPr>
          <a:xfrm>
            <a:off x="2771800" y="3242718"/>
            <a:ext cx="1044116" cy="472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C15C142-AAF4-485B-BEB3-3322A51A3301}"/>
              </a:ext>
            </a:extLst>
          </p:cNvPr>
          <p:cNvCxnSpPr>
            <a:cxnSpLocks/>
          </p:cNvCxnSpPr>
          <p:nvPr/>
        </p:nvCxnSpPr>
        <p:spPr>
          <a:xfrm>
            <a:off x="2743144" y="3766647"/>
            <a:ext cx="1072772" cy="602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7B680F7-2809-469A-A65B-99B7156EF9FC}"/>
              </a:ext>
            </a:extLst>
          </p:cNvPr>
          <p:cNvCxnSpPr>
            <a:cxnSpLocks/>
          </p:cNvCxnSpPr>
          <p:nvPr/>
        </p:nvCxnSpPr>
        <p:spPr>
          <a:xfrm>
            <a:off x="2743144" y="2853206"/>
            <a:ext cx="1045152" cy="584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D3AB737-5E5D-4504-97FD-85CB71C67294}"/>
              </a:ext>
            </a:extLst>
          </p:cNvPr>
          <p:cNvCxnSpPr>
            <a:cxnSpLocks/>
          </p:cNvCxnSpPr>
          <p:nvPr/>
        </p:nvCxnSpPr>
        <p:spPr>
          <a:xfrm flipV="1">
            <a:off x="2843808" y="4354532"/>
            <a:ext cx="1154201" cy="357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045DE67-31DD-4574-8C72-8F003D63D2BE}"/>
              </a:ext>
            </a:extLst>
          </p:cNvPr>
          <p:cNvCxnSpPr>
            <a:cxnSpLocks/>
          </p:cNvCxnSpPr>
          <p:nvPr/>
        </p:nvCxnSpPr>
        <p:spPr>
          <a:xfrm flipV="1">
            <a:off x="3546404" y="4376887"/>
            <a:ext cx="593548" cy="796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196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B4FFA-4BD7-458F-ACCE-735ED0AD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CA1B8-5450-44FE-9FE5-81141F3A3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Masa </a:t>
            </a:r>
            <a:r>
              <a:rPr lang="en-US" b="1" dirty="0" err="1"/>
              <a:t>Pra-lahir</a:t>
            </a:r>
            <a:r>
              <a:rPr lang="en-US" b="1" dirty="0"/>
              <a:t> dan </a:t>
            </a:r>
            <a:r>
              <a:rPr lang="en-US" b="1" dirty="0" err="1"/>
              <a:t>Tahun-tahun</a:t>
            </a:r>
            <a:r>
              <a:rPr lang="en-US" b="1" dirty="0"/>
              <a:t> Awal </a:t>
            </a:r>
            <a:r>
              <a:rPr lang="en-US" b="1" dirty="0" err="1"/>
              <a:t>Psikologi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endParaRPr lang="en-US" b="1" dirty="0"/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 pada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folk psychologist. </a:t>
            </a:r>
            <a:r>
              <a:rPr lang="en-US" dirty="0" err="1"/>
              <a:t>Sebutan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pd </a:t>
            </a:r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- 19 di </a:t>
            </a:r>
            <a:r>
              <a:rPr lang="en-US" dirty="0" err="1"/>
              <a:t>Jer,man</a:t>
            </a:r>
            <a:r>
              <a:rPr lang="en-US" dirty="0"/>
              <a:t>. Pada </a:t>
            </a:r>
            <a:r>
              <a:rPr lang="en-US" dirty="0" err="1"/>
              <a:t>th</a:t>
            </a:r>
            <a:r>
              <a:rPr lang="en-US" dirty="0"/>
              <a:t> 1869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yang </a:t>
            </a:r>
            <a:r>
              <a:rPr lang="en-US" dirty="0" err="1"/>
              <a:t>mengupasa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dan factual. </a:t>
            </a:r>
          </a:p>
          <a:p>
            <a:r>
              <a:rPr lang="en-US" dirty="0"/>
              <a:t>Adapun </a:t>
            </a:r>
            <a:r>
              <a:rPr lang="en-US" dirty="0" err="1"/>
              <a:t>sebutan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oleh Lazarus dan Steinthal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volkerspsychologie</a:t>
            </a:r>
            <a:r>
              <a:rPr lang="en-US" dirty="0"/>
              <a:t> (Vaughan dan Hogg, 2002). </a:t>
            </a:r>
          </a:p>
          <a:p>
            <a:r>
              <a:rPr lang="en-US" dirty="0" err="1"/>
              <a:t>Menariknya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darpada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laboratorium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oleh Wundt 1879..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0863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7AECB-6492-4526-A45C-40B9ABA80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Era </a:t>
            </a:r>
            <a:r>
              <a:rPr lang="en-US" dirty="0" err="1"/>
              <a:t>Peperangan</a:t>
            </a:r>
            <a:r>
              <a:rPr lang="en-US" dirty="0"/>
              <a:t>: Peran Dunia II </a:t>
            </a:r>
            <a:r>
              <a:rPr lang="en-US" dirty="0" err="1"/>
              <a:t>sampai</a:t>
            </a:r>
            <a:r>
              <a:rPr lang="en-US" dirty="0"/>
              <a:t> Th 1960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F09B2-0680-4994-8251-480D3ED7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Kurt Lewin </a:t>
            </a:r>
            <a:r>
              <a:rPr lang="en-US" dirty="0" err="1"/>
              <a:t>sebagai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.  </a:t>
            </a:r>
            <a:r>
              <a:rPr lang="en-US" dirty="0" err="1"/>
              <a:t>Pendapatnya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( B: Behavior) </a:t>
            </a:r>
            <a:r>
              <a:rPr lang="en-US" dirty="0" err="1"/>
              <a:t>meerupakan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(f) </a:t>
            </a:r>
            <a:r>
              <a:rPr lang="en-US" dirty="0" err="1"/>
              <a:t>Individu</a:t>
            </a:r>
            <a:r>
              <a:rPr lang="en-US" dirty="0"/>
              <a:t> (P) dan </a:t>
            </a:r>
            <a:r>
              <a:rPr lang="en-US" dirty="0" err="1"/>
              <a:t>lingkungan</a:t>
            </a:r>
            <a:r>
              <a:rPr lang="en-US" dirty="0"/>
              <a:t> (E: environment).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B = f(P,E).  </a:t>
            </a:r>
          </a:p>
          <a:p>
            <a:r>
              <a:rPr lang="en-US" dirty="0"/>
              <a:t>Lewin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yang </a:t>
            </a:r>
            <a:r>
              <a:rPr lang="en-US" dirty="0" err="1"/>
              <a:t>terwujud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otoritarian</a:t>
            </a:r>
            <a:r>
              <a:rPr lang="en-US" dirty="0"/>
              <a:t>, </a:t>
            </a:r>
            <a:r>
              <a:rPr lang="en-US" dirty="0" err="1"/>
              <a:t>demokratis</a:t>
            </a:r>
            <a:r>
              <a:rPr lang="en-US" dirty="0"/>
              <a:t>, dan laisses-</a:t>
            </a:r>
            <a:r>
              <a:rPr lang="en-US" dirty="0" err="1"/>
              <a:t>foire</a:t>
            </a:r>
            <a:r>
              <a:rPr lang="en-US" dirty="0"/>
              <a:t>.  Lewin juga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social. 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22275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1DFA-6A62-44A7-B841-A0C5CE02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Masa </a:t>
            </a:r>
            <a:r>
              <a:rPr lang="en-US" dirty="0" err="1"/>
              <a:t>Pendewasaan</a:t>
            </a:r>
            <a:r>
              <a:rPr lang="en-US" dirty="0"/>
              <a:t> dan Masa </a:t>
            </a:r>
            <a:r>
              <a:rPr lang="en-US" dirty="0" err="1"/>
              <a:t>depan</a:t>
            </a:r>
            <a:r>
              <a:rPr lang="en-US" dirty="0"/>
              <a:t>.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2CA43-61A2-44FB-B13B-3DEF67D01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pada </a:t>
            </a:r>
            <a:r>
              <a:rPr lang="en-US" dirty="0" err="1"/>
              <a:t>th</a:t>
            </a:r>
            <a:r>
              <a:rPr lang="en-US" dirty="0"/>
              <a:t> 1970 dan 1980-an </a:t>
            </a:r>
            <a:r>
              <a:rPr lang="en-US" dirty="0" err="1"/>
              <a:t>merupakan</a:t>
            </a:r>
            <a:r>
              <a:rPr lang="en-US" dirty="0"/>
              <a:t> masa </a:t>
            </a:r>
            <a:r>
              <a:rPr lang="en-US" dirty="0" err="1"/>
              <a:t>pendewasaan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9981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Bentuk-bentuk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sikap</a:t>
            </a:r>
            <a:r>
              <a:rPr lang="en-ID" dirty="0"/>
              <a:t>, belief,  </a:t>
            </a:r>
            <a:r>
              <a:rPr lang="en-ID" dirty="0" err="1"/>
              <a:t>persepsi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orang lain.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28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Lanjut</a:t>
            </a:r>
            <a:r>
              <a:rPr lang="en-ID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dirty="0" err="1"/>
              <a:t>Adapun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bentu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soasial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peikiran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, </a:t>
            </a:r>
            <a:r>
              <a:rPr lang="en-ID" dirty="0" err="1"/>
              <a:t>persaan</a:t>
            </a:r>
            <a:r>
              <a:rPr lang="en-ID" dirty="0"/>
              <a:t>, </a:t>
            </a:r>
            <a:r>
              <a:rPr lang="en-ID" dirty="0" err="1"/>
              <a:t>keyakian</a:t>
            </a:r>
            <a:r>
              <a:rPr lang="en-ID" dirty="0"/>
              <a:t>, </a:t>
            </a:r>
            <a:r>
              <a:rPr lang="en-ID" dirty="0" err="1"/>
              <a:t>ingatan</a:t>
            </a:r>
            <a:r>
              <a:rPr lang="en-ID" dirty="0"/>
              <a:t>, 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penyimpulan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orang lain. Akan </a:t>
            </a:r>
            <a:r>
              <a:rPr lang="en-ID" dirty="0" err="1"/>
              <a:t>tetapi</a:t>
            </a:r>
            <a:r>
              <a:rPr lang="en-ID" dirty="0"/>
              <a:t> yang paling </a:t>
            </a:r>
            <a:r>
              <a:rPr lang="en-ID" dirty="0" err="1"/>
              <a:t>brpengaruh</a:t>
            </a:r>
            <a:r>
              <a:rPr lang="en-ID" dirty="0"/>
              <a:t>, </a:t>
            </a:r>
            <a:r>
              <a:rPr lang="en-ID" dirty="0" err="1"/>
              <a:t>sbb</a:t>
            </a:r>
            <a:r>
              <a:rPr lang="en-ID" dirty="0"/>
              <a:t>:</a:t>
            </a:r>
          </a:p>
          <a:p>
            <a:pPr marL="514350" indent="-514350">
              <a:buAutoNum type="arabicPeriod"/>
            </a:pP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orang lain</a:t>
            </a:r>
          </a:p>
          <a:p>
            <a:pPr marL="514350" indent="-514350">
              <a:buAutoNum type="arabicPeriod"/>
            </a:pPr>
            <a:r>
              <a:rPr lang="en-ID" dirty="0"/>
              <a:t>Proses-proses </a:t>
            </a:r>
            <a:r>
              <a:rPr lang="en-ID" dirty="0" err="1"/>
              <a:t>kognitif</a:t>
            </a:r>
            <a:endParaRPr lang="en-ID" dirty="0"/>
          </a:p>
          <a:p>
            <a:pPr marL="514350" indent="-514350">
              <a:buAutoNum type="arabicPeriod"/>
            </a:pPr>
            <a:r>
              <a:rPr lang="en-ID" dirty="0" err="1"/>
              <a:t>Lingkungan</a:t>
            </a:r>
            <a:r>
              <a:rPr lang="en-ID" dirty="0"/>
              <a:t>: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</a:t>
            </a:r>
          </a:p>
          <a:p>
            <a:pPr marL="514350" indent="-514350">
              <a:buAutoNum type="arabicPeriod"/>
            </a:pP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Budaya</a:t>
            </a:r>
            <a:endParaRPr lang="en-ID" dirty="0"/>
          </a:p>
          <a:p>
            <a:pPr marL="514350" indent="-514350">
              <a:buAutoNum type="arabicPeriod"/>
            </a:pPr>
            <a:r>
              <a:rPr lang="en-ID" dirty="0" err="1"/>
              <a:t>Faktor-faktor</a:t>
            </a:r>
            <a:r>
              <a:rPr lang="en-ID" dirty="0"/>
              <a:t> </a:t>
            </a:r>
            <a:r>
              <a:rPr lang="en-ID" dirty="0" err="1"/>
              <a:t>biologis</a:t>
            </a:r>
            <a:r>
              <a:rPr lang="en-ID" dirty="0"/>
              <a:t>(Baron, 2004)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7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F3781-3099-4BB1-B248-7C7788ED2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evolusioner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D8C87-58F8-4AAF-AFBA-AA8E18B4C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yang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genetis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..</a:t>
            </a:r>
          </a:p>
          <a:p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yang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dan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dan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situasi-siatuasi</a:t>
            </a:r>
            <a:r>
              <a:rPr lang="en-US" dirty="0"/>
              <a:t> </a:t>
            </a:r>
            <a:r>
              <a:rPr lang="en-US" dirty="0" err="1"/>
              <a:t>soasial</a:t>
            </a:r>
            <a:r>
              <a:rPr lang="en-US" dirty="0"/>
              <a:t>.</a:t>
            </a:r>
          </a:p>
          <a:p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mengambil</a:t>
            </a:r>
            <a:r>
              <a:rPr lang="en-US" dirty="0"/>
              <a:t> 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sesorang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“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”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diandalkan</a:t>
            </a:r>
            <a:r>
              <a:rPr lang="en-US" dirty="0"/>
              <a:t>, dan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oleh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bias.</a:t>
            </a:r>
          </a:p>
          <a:p>
            <a:r>
              <a:rPr lang="en-US" dirty="0" err="1"/>
              <a:t>Penyebab-penyebab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dan </a:t>
            </a:r>
            <a:r>
              <a:rPr lang="en-US" dirty="0" err="1"/>
              <a:t>pemikiran</a:t>
            </a:r>
            <a:r>
              <a:rPr lang="en-US" dirty="0"/>
              <a:t> social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dan </a:t>
            </a:r>
            <a:r>
              <a:rPr lang="en-US" dirty="0" err="1"/>
              <a:t>karakteristik</a:t>
            </a:r>
            <a:r>
              <a:rPr lang="en-US" dirty="0"/>
              <a:t> orang lain, proses </a:t>
            </a:r>
            <a:r>
              <a:rPr lang="en-US" dirty="0" err="1"/>
              <a:t>kognitif</a:t>
            </a:r>
            <a:r>
              <a:rPr lang="en-US" dirty="0"/>
              <a:t>,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 dan genetic.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82119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5BAEB-354A-4743-B33E-BB41DF482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Psikologi</a:t>
            </a:r>
            <a:r>
              <a:rPr lang="en-US" sz="2400" dirty="0"/>
              <a:t> social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Melenium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dirty="0" err="1"/>
              <a:t>Perspektif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,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endParaRPr lang="en-ID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6FAD9-9B3A-488D-8386-9E9BD2B40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persfektif</a:t>
            </a:r>
            <a:r>
              <a:rPr lang="en-US" dirty="0"/>
              <a:t> </a:t>
            </a:r>
            <a:r>
              <a:rPr lang="en-US" dirty="0" err="1"/>
              <a:t>Kognitif</a:t>
            </a:r>
            <a:endParaRPr lang="en-US" dirty="0"/>
          </a:p>
          <a:p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dan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social.Definisi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merefleksikan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sewlalu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orang lain dan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social.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para </a:t>
            </a:r>
            <a:r>
              <a:rPr lang="en-US" dirty="0" err="1"/>
              <a:t>penelti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dan </a:t>
            </a:r>
            <a:r>
              <a:rPr lang="en-US" dirty="0" err="1"/>
              <a:t>perilaku</a:t>
            </a:r>
            <a:r>
              <a:rPr lang="en-US" dirty="0"/>
              <a:t> social yang </a:t>
            </a:r>
            <a:r>
              <a:rPr lang="en-US" dirty="0" err="1"/>
              <a:t>tampak</a:t>
            </a:r>
            <a:r>
              <a:rPr lang="en-US" dirty="0"/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0139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9EADD-CE92-416C-B418-30E62793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Berkembangnya</a:t>
            </a:r>
            <a:r>
              <a:rPr lang="en-US" sz="2400" dirty="0"/>
              <a:t> </a:t>
            </a:r>
            <a:r>
              <a:rPr lang="en-US" sz="2400" dirty="0" err="1"/>
              <a:t>Penekanan</a:t>
            </a:r>
            <a:r>
              <a:rPr lang="en-US" sz="2400" dirty="0"/>
              <a:t> pada </a:t>
            </a:r>
            <a:r>
              <a:rPr lang="en-US" sz="2400" dirty="0" err="1"/>
              <a:t>Aplikasi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dirty="0" err="1"/>
              <a:t>Menerapkan</a:t>
            </a:r>
            <a:r>
              <a:rPr lang="en-US" sz="2400" dirty="0"/>
              <a:t> </a:t>
            </a:r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ID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5AC4A-C25B-4F23-AFF5-4DD076115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mengalihkan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pada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Kesehatan personal, proses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social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r>
              <a:rPr lang="en-US" dirty="0" err="1"/>
              <a:t>Conto</a:t>
            </a:r>
            <a:r>
              <a:rPr lang="en-US" dirty="0"/>
              <a:t>;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social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wiraswastawan</a:t>
            </a:r>
            <a:r>
              <a:rPr lang="en-US" dirty="0"/>
              <a:t> pada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299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D7930-EAA0-4E35-8A96-06C91EACF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err="1"/>
              <a:t>Penggunaan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</a:t>
            </a:r>
            <a:r>
              <a:rPr lang="en-US" sz="2000" dirty="0" err="1"/>
              <a:t>Keragaman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2000" dirty="0" err="1"/>
              <a:t>Mempertimbangkan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Penuh</a:t>
            </a:r>
            <a:r>
              <a:rPr lang="en-US" sz="2000" dirty="0"/>
              <a:t> </a:t>
            </a:r>
            <a:r>
              <a:rPr lang="en-US" sz="2000" dirty="0" err="1"/>
              <a:t>Keberagaman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endParaRPr lang="en-ID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4D8D2-484B-4B62-B059-EDC1F1365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dan </a:t>
            </a:r>
            <a:r>
              <a:rPr lang="en-US" dirty="0" err="1"/>
              <a:t>kultural</a:t>
            </a:r>
            <a:r>
              <a:rPr lang="en-US" dirty="0"/>
              <a:t> yang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social.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3288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9D441-C708-4C2C-AF28-0952F432D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err="1"/>
              <a:t>Meningkatnya</a:t>
            </a:r>
            <a:r>
              <a:rPr lang="en-US" sz="2200" dirty="0"/>
              <a:t> </a:t>
            </a:r>
            <a:r>
              <a:rPr lang="en-US" sz="2200" dirty="0" err="1"/>
              <a:t>perhatian</a:t>
            </a:r>
            <a:r>
              <a:rPr lang="en-US" sz="2200" dirty="0"/>
              <a:t> pada </a:t>
            </a:r>
            <a:r>
              <a:rPr lang="en-US" sz="2200" dirty="0" err="1"/>
              <a:t>Pentingnya</a:t>
            </a:r>
            <a:r>
              <a:rPr lang="en-US" sz="2200" dirty="0"/>
              <a:t> Peran </a:t>
            </a:r>
            <a:r>
              <a:rPr lang="en-US" sz="2200" dirty="0" err="1"/>
              <a:t>faktor</a:t>
            </a:r>
            <a:r>
              <a:rPr lang="en-US" sz="2200" dirty="0"/>
              <a:t> </a:t>
            </a:r>
            <a:r>
              <a:rPr lang="en-US" sz="2200" dirty="0" err="1"/>
              <a:t>biologis</a:t>
            </a:r>
            <a:r>
              <a:rPr lang="en-US" sz="2200" dirty="0"/>
              <a:t> dan </a:t>
            </a:r>
            <a:r>
              <a:rPr lang="en-US" sz="2200" dirty="0" err="1"/>
              <a:t>perspektif</a:t>
            </a:r>
            <a:r>
              <a:rPr lang="en-US" sz="2200" dirty="0"/>
              <a:t> </a:t>
            </a:r>
            <a:r>
              <a:rPr lang="en-US" sz="2200" dirty="0" err="1"/>
              <a:t>Evolusi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ED308-C1D3-48E4-993D-A946287F7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social modern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evolusi</a:t>
            </a:r>
            <a:r>
              <a:rPr lang="en-US" dirty="0"/>
              <a:t>(Buss,1999). </a:t>
            </a:r>
          </a:p>
          <a:p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  dan genetic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social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ketertarikan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dan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pada </a:t>
            </a:r>
            <a:r>
              <a:rPr lang="en-US" dirty="0" err="1"/>
              <a:t>ssatu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agresi</a:t>
            </a:r>
            <a:r>
              <a:rPr lang="en-US" dirty="0"/>
              <a:t>.  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05239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A84A2-43EA-48D1-94A1-C5A296DDB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Kesimpulan:</a:t>
            </a:r>
            <a:br>
              <a:rPr lang="en-US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94B99-9764-4EDD-AC21-32B98ACA6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Psikologi</a:t>
            </a:r>
            <a:r>
              <a:rPr lang="en-US" dirty="0"/>
              <a:t> social modern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persfektif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.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soasial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oleh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situasi-situasi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dan </a:t>
            </a:r>
            <a:r>
              <a:rPr lang="en-US" dirty="0" err="1"/>
              <a:t>tentang</a:t>
            </a:r>
            <a:r>
              <a:rPr lang="en-US" dirty="0"/>
              <a:t> orang lain.</a:t>
            </a:r>
          </a:p>
          <a:p>
            <a:r>
              <a:rPr lang="en-US" dirty="0" err="1"/>
              <a:t>Tema</a:t>
            </a:r>
            <a:r>
              <a:rPr lang="en-US" dirty="0"/>
              <a:t> lain, </a:t>
            </a:r>
            <a:r>
              <a:rPr lang="en-US" dirty="0" err="1"/>
              <a:t>psikologi</a:t>
            </a:r>
            <a:r>
              <a:rPr lang="en-US" dirty="0"/>
              <a:t> social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minta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mengaplikasikan</a:t>
            </a:r>
            <a:r>
              <a:rPr lang="en-US" dirty="0"/>
              <a:t>  </a:t>
            </a:r>
            <a:r>
              <a:rPr lang="en-US" dirty="0" err="1"/>
              <a:t>pengetahuan</a:t>
            </a:r>
            <a:r>
              <a:rPr lang="en-US" dirty="0"/>
              <a:t> dan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peneltian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social pada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5023312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979</TotalTime>
  <Words>706</Words>
  <Application>Microsoft Office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Gallery</vt:lpstr>
      <vt:lpstr>PSIKOLOGI SOSIAL </vt:lpstr>
      <vt:lpstr>Bentuk-bentuk perilaku sosial</vt:lpstr>
      <vt:lpstr>Lanjut…</vt:lpstr>
      <vt:lpstr>Psikologi evolusioner</vt:lpstr>
      <vt:lpstr>Psikologi social dalam Melenium Baru: Perspektif Baru, Metode Baru</vt:lpstr>
      <vt:lpstr>Berkembangnya Penekanan pada Aplikasi: Menerapkan Psikologi Sosial</vt:lpstr>
      <vt:lpstr>Penggunaan Perspektif Keragaman Budaya: Mempertimbangkan Secara Penuh Keberagaman Sosial</vt:lpstr>
      <vt:lpstr>Meningkatnya perhatian pada Pentingnya Peran faktor biologis dan perspektif Evolusi</vt:lpstr>
      <vt:lpstr>Kesimpulan: </vt:lpstr>
      <vt:lpstr>Lanjut..</vt:lpstr>
      <vt:lpstr>Ruang Lingkup Psikologi Sosial</vt:lpstr>
      <vt:lpstr>Sejarah Psikologi Sosial</vt:lpstr>
      <vt:lpstr>Era Peperangan: Peran Dunia II sampai Th 1960</vt:lpstr>
      <vt:lpstr>Masa Pendewasaan dan Masa depan.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SOSIAL II</dc:title>
  <dc:creator>ismail - [2010]</dc:creator>
  <cp:lastModifiedBy>Nur Hidayah</cp:lastModifiedBy>
  <cp:revision>25</cp:revision>
  <dcterms:created xsi:type="dcterms:W3CDTF">2020-03-27T00:47:28Z</dcterms:created>
  <dcterms:modified xsi:type="dcterms:W3CDTF">2025-09-21T15:34:10Z</dcterms:modified>
</cp:coreProperties>
</file>